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  <p:embeddedFontLst>
    <p:embeddedFont>
      <p:font typeface="KHKHVM+TimesNewRomanPS-BoldMT"/>
      <p:regular r:id="rId26"/>
    </p:embeddedFont>
    <p:embeddedFont>
      <p:font typeface="RHKRCP+BookAntiqua-Bold"/>
      <p:regular r:id="rId27"/>
    </p:embeddedFont>
    <p:embeddedFont>
      <p:font typeface="PVSDMJ+BookAntiqua"/>
      <p:regular r:id="rId28"/>
    </p:embeddedFont>
    <p:embeddedFont>
      <p:font typeface="VAACWH+Wingdings-Regular"/>
      <p:regular r:id="rId29"/>
    </p:embeddedFont>
    <p:embeddedFont>
      <p:font typeface="HKCNTD+TimesNewRomanPSMT"/>
      <p:regular r:id="rId3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font" Target="fonts/font1.fntdata" /><Relationship Id="rId27" Type="http://schemas.openxmlformats.org/officeDocument/2006/relationships/font" Target="fonts/font2.fntdata" /><Relationship Id="rId28" Type="http://schemas.openxmlformats.org/officeDocument/2006/relationships/font" Target="fonts/font3.fntdata" /><Relationship Id="rId29" Type="http://schemas.openxmlformats.org/officeDocument/2006/relationships/font" Target="fonts/font4.fntdata" /><Relationship Id="rId3" Type="http://schemas.openxmlformats.org/officeDocument/2006/relationships/viewProps" Target="viewProps.xml" /><Relationship Id="rId30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://www.dalmiavidyamandir.education/" TargetMode="External" /><Relationship Id="rId3" Type="http://schemas.openxmlformats.org/officeDocument/2006/relationships/image" Target="../media/image2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7547" y="2467670"/>
            <a:ext cx="11333043" cy="1620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Efforts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done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by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Dalmia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Vidya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Mandir</a:t>
            </a:r>
          </a:p>
          <a:p>
            <a:pPr marL="241120" marR="0">
              <a:lnSpc>
                <a:spcPts val="5980"/>
              </a:lnSpc>
              <a:spcBef>
                <a:spcPts val="499"/>
              </a:spcBef>
              <a:spcAft>
                <a:spcPts val="0"/>
              </a:spcAft>
            </a:pP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schools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provide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quality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5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education.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20870" y="5069586"/>
            <a:ext cx="440332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20870" y="5313426"/>
            <a:ext cx="1973929" cy="263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Dr.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Rosetta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Williams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20870" y="5557266"/>
            <a:ext cx="4005071" cy="750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Chief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Education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Officer.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Group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Head-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Education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Vertical,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Pan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India.</a:t>
            </a:r>
          </a:p>
          <a:p>
            <a:pPr marL="0" marR="0">
              <a:lnSpc>
                <a:spcPts val="1771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Dalmia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Vidya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Mandir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Schools.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9248" y="312070"/>
            <a:ext cx="10418128" cy="1463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coordination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G20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activities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been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instrumental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driving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transformation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plan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for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students'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academic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excellence.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247" y="2059542"/>
            <a:ext cx="5342171" cy="22044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Master</a:t>
            </a:r>
            <a:r>
              <a:rPr dirty="0" sz="2400" spc="1303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Somyakant</a:t>
            </a:r>
            <a:r>
              <a:rPr dirty="0" sz="2400" spc="1293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Rout,</a:t>
            </a:r>
            <a:r>
              <a:rPr dirty="0" sz="2400" spc="1297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 spc="1294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Class</a:t>
            </a:r>
            <a:r>
              <a:rPr dirty="0" sz="2400" spc="1305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10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</a:t>
            </a:r>
            <a:r>
              <a:rPr dirty="0" sz="2400" spc="913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from</a:t>
            </a:r>
            <a:r>
              <a:rPr dirty="0" sz="2400" spc="913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</a:t>
            </a:r>
            <a:r>
              <a:rPr dirty="0" sz="2400" spc="911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Vidya</a:t>
            </a:r>
            <a:r>
              <a:rPr dirty="0" sz="2400" spc="771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Mandir</a:t>
            </a:r>
            <a:r>
              <a:rPr dirty="0" sz="2400" spc="918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Rajgangpur,</a:t>
            </a:r>
            <a:r>
              <a:rPr dirty="0" sz="2400" spc="397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2400" spc="498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2400" spc="494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recognized</a:t>
            </a:r>
            <a:r>
              <a:rPr dirty="0" sz="2400" spc="49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  <a:r>
              <a:rPr dirty="0" sz="2400" spc="498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one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 spc="1327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 spc="1322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top</a:t>
            </a:r>
            <a:r>
              <a:rPr dirty="0" sz="2400" spc="1326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performers</a:t>
            </a:r>
            <a:r>
              <a:rPr dirty="0" sz="2400" spc="1331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 spc="1327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 spc="1322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CBSE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Science</a:t>
            </a:r>
            <a:r>
              <a:rPr dirty="0" sz="2400" spc="284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Challenge</a:t>
            </a:r>
            <a:r>
              <a:rPr dirty="0" sz="2400" spc="28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2023-24,</a:t>
            </a:r>
            <a:r>
              <a:rPr dirty="0" sz="2400" spc="288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which</a:t>
            </a:r>
            <a:r>
              <a:rPr dirty="0" sz="2400" spc="29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was</a:t>
            </a:r>
            <a:r>
              <a:rPr dirty="0" sz="2400" spc="296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component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G20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initiative.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247" y="4560818"/>
            <a:ext cx="5962700" cy="1463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alumni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program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been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established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connect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former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students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with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new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generation.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6969" y="233869"/>
            <a:ext cx="10565589" cy="1463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also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initiated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Gau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Roti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Bin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project,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along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with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green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projects,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tree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plantation,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other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environmental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initiatives.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1477" y="3843105"/>
            <a:ext cx="3173579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Gau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Puja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DVM,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Dalmiapuram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511" y="3843105"/>
            <a:ext cx="3357562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Tree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plantation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Thangskai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9902" y="6107981"/>
            <a:ext cx="297721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Gaushala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visit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Kadapa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95692" y="6193801"/>
            <a:ext cx="342203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Van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Mahotsav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Rajgangpur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6969" y="233869"/>
            <a:ext cx="10565589" cy="1463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also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initiated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Gau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Roti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Bin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project,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along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with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green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projects,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tree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plantation,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other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environmental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initiatives.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1477" y="3843105"/>
            <a:ext cx="3173579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Gau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Puja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DVM,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Dalmiapuram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511" y="3843105"/>
            <a:ext cx="3357562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Tree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plantation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Thangskai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9902" y="6107981"/>
            <a:ext cx="297721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Gaushala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visit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Kadapa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95692" y="6193801"/>
            <a:ext cx="3422031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Van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Mahotsav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Rajgangpur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7233" y="579970"/>
            <a:ext cx="6278927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GREEN</a:t>
            </a:r>
            <a:r>
              <a:rPr dirty="0" sz="2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2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2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INITIATIVES/PROJECTS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2009" y="1168658"/>
            <a:ext cx="7819871" cy="1532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Dalmia</a:t>
            </a:r>
            <a:r>
              <a:rPr dirty="0" sz="1400" spc="18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Vidya</a:t>
            </a:r>
            <a:r>
              <a:rPr dirty="0" sz="1400" spc="162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Mandir</a:t>
            </a:r>
            <a:r>
              <a:rPr dirty="0" sz="1400" spc="16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recently</a:t>
            </a:r>
            <a:r>
              <a:rPr dirty="0" sz="1400" spc="177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celebrated</a:t>
            </a:r>
            <a:r>
              <a:rPr dirty="0" sz="1400" spc="184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a</a:t>
            </a:r>
            <a:r>
              <a:rPr dirty="0" sz="1400" spc="162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momentous</a:t>
            </a:r>
            <a:r>
              <a:rPr dirty="0" sz="1400" spc="175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achievement,</a:t>
            </a:r>
            <a:r>
              <a:rPr dirty="0" sz="1400" spc="187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thanks</a:t>
            </a:r>
            <a:r>
              <a:rPr dirty="0" sz="1400" spc="154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to</a:t>
            </a:r>
            <a:r>
              <a:rPr dirty="0" sz="1400" spc="166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the</a:t>
            </a:r>
            <a:r>
              <a:rPr dirty="0" sz="1400" spc="17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inspiration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provided</a:t>
            </a:r>
            <a:r>
              <a:rPr dirty="0" sz="1400" spc="214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by</a:t>
            </a:r>
            <a:r>
              <a:rPr dirty="0" sz="1400" spc="22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our</a:t>
            </a:r>
            <a:r>
              <a:rPr dirty="0" sz="1400" spc="225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Group</a:t>
            </a:r>
            <a:r>
              <a:rPr dirty="0" sz="1400" spc="216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Promoters</a:t>
            </a:r>
            <a:r>
              <a:rPr dirty="0" sz="1400" spc="227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and</a:t>
            </a:r>
            <a:r>
              <a:rPr dirty="0" sz="1400" spc="216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the</a:t>
            </a:r>
            <a:r>
              <a:rPr dirty="0" sz="1400" spc="23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guidance</a:t>
            </a:r>
            <a:r>
              <a:rPr dirty="0" sz="1400" spc="233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of</a:t>
            </a:r>
            <a:r>
              <a:rPr dirty="0" sz="1400" spc="22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our</a:t>
            </a:r>
            <a:r>
              <a:rPr dirty="0" sz="1400" spc="225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esteemed</a:t>
            </a:r>
            <a:r>
              <a:rPr dirty="0" sz="1400" spc="24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CEO-DVM,</a:t>
            </a:r>
            <a:r>
              <a:rPr dirty="0" sz="1400" spc="22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Dr.</a:t>
            </a:r>
            <a:r>
              <a:rPr dirty="0" sz="1400" spc="225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Rosetta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Williams.</a:t>
            </a:r>
            <a:r>
              <a:rPr dirty="0" sz="1400" spc="6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With</a:t>
            </a:r>
            <a:r>
              <a:rPr dirty="0" sz="1400" spc="5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the</a:t>
            </a:r>
            <a:r>
              <a:rPr dirty="0" sz="1400" spc="5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unwavering</a:t>
            </a:r>
            <a:r>
              <a:rPr dirty="0" sz="1400" spc="4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support</a:t>
            </a:r>
            <a:r>
              <a:rPr dirty="0" sz="1400" spc="38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of</a:t>
            </a:r>
            <a:r>
              <a:rPr dirty="0" sz="1400" spc="38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the</a:t>
            </a:r>
            <a:r>
              <a:rPr dirty="0" sz="1400" spc="5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Dalmia</a:t>
            </a:r>
            <a:r>
              <a:rPr dirty="0" sz="1400" spc="6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Bharat</a:t>
            </a:r>
            <a:r>
              <a:rPr dirty="0" sz="1400" spc="38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Group</a:t>
            </a:r>
            <a:r>
              <a:rPr dirty="0" sz="1400" spc="34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team,</a:t>
            </a:r>
            <a:r>
              <a:rPr dirty="0" sz="1400" spc="56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we</a:t>
            </a:r>
            <a:r>
              <a:rPr dirty="0" sz="1400" spc="43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are</a:t>
            </a:r>
            <a:r>
              <a:rPr dirty="0" sz="1400" spc="43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proud</a:t>
            </a:r>
            <a:r>
              <a:rPr dirty="0" sz="1400" spc="36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to</a:t>
            </a:r>
            <a:r>
              <a:rPr dirty="0" sz="1400" spc="46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have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been</a:t>
            </a:r>
            <a:r>
              <a:rPr dirty="0" sz="1400" spc="21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recognized</a:t>
            </a:r>
            <a:r>
              <a:rPr dirty="0" sz="1400" spc="207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as</a:t>
            </a:r>
            <a:r>
              <a:rPr dirty="0" sz="1400" spc="198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winners</a:t>
            </a:r>
            <a:r>
              <a:rPr dirty="0" sz="1400" spc="196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in</a:t>
            </a:r>
            <a:r>
              <a:rPr dirty="0" sz="1400" spc="206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the</a:t>
            </a:r>
            <a:r>
              <a:rPr dirty="0" sz="1400" spc="21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Innovation</a:t>
            </a:r>
            <a:r>
              <a:rPr dirty="0" sz="1400" spc="209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Category</a:t>
            </a:r>
            <a:r>
              <a:rPr dirty="0" sz="1400" spc="20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at</a:t>
            </a:r>
            <a:r>
              <a:rPr dirty="0" sz="1400" spc="209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the</a:t>
            </a:r>
            <a:r>
              <a:rPr dirty="0" sz="1400" spc="21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Green</a:t>
            </a:r>
            <a:r>
              <a:rPr dirty="0" sz="1400" spc="20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Your</a:t>
            </a:r>
            <a:r>
              <a:rPr dirty="0" sz="1400" spc="21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School</a:t>
            </a:r>
            <a:r>
              <a:rPr dirty="0" sz="1400" spc="215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Programme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2020.</a:t>
            </a:r>
            <a:r>
              <a:rPr dirty="0" sz="1400" spc="135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This</a:t>
            </a:r>
            <a:r>
              <a:rPr dirty="0" sz="1400" spc="137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prestigious</a:t>
            </a:r>
            <a:r>
              <a:rPr dirty="0" sz="1400" spc="139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accolade</a:t>
            </a:r>
            <a:r>
              <a:rPr dirty="0" sz="1400" spc="15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was</a:t>
            </a:r>
            <a:r>
              <a:rPr dirty="0" sz="1400" spc="125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bestowed</a:t>
            </a:r>
            <a:r>
              <a:rPr dirty="0" sz="1400" spc="137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upon</a:t>
            </a:r>
            <a:r>
              <a:rPr dirty="0" sz="1400" spc="134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us</a:t>
            </a:r>
            <a:r>
              <a:rPr dirty="0" sz="1400" spc="135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during</a:t>
            </a:r>
            <a:r>
              <a:rPr dirty="0" sz="1400" spc="133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a</a:t>
            </a:r>
            <a:r>
              <a:rPr dirty="0" sz="1400" spc="135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virtual</a:t>
            </a:r>
            <a:r>
              <a:rPr dirty="0" sz="1400" spc="15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grand</a:t>
            </a:r>
            <a:r>
              <a:rPr dirty="0" sz="1400" spc="12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award</a:t>
            </a:r>
            <a:r>
              <a:rPr dirty="0" sz="1400" spc="123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ceremony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organized</a:t>
            </a:r>
            <a:r>
              <a:rPr dirty="0" sz="1400" spc="309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by</a:t>
            </a:r>
            <a:r>
              <a:rPr dirty="0" sz="1400" spc="313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the</a:t>
            </a:r>
            <a:r>
              <a:rPr dirty="0" sz="1400" spc="323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Indian</a:t>
            </a:r>
            <a:r>
              <a:rPr dirty="0" sz="1400" spc="317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Green</a:t>
            </a:r>
            <a:r>
              <a:rPr dirty="0" sz="1400" spc="313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Building</a:t>
            </a:r>
            <a:r>
              <a:rPr dirty="0" sz="1400" spc="323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Council</a:t>
            </a:r>
            <a:r>
              <a:rPr dirty="0" sz="1400" spc="329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(IGBC),</a:t>
            </a:r>
            <a:r>
              <a:rPr dirty="0" sz="1400" spc="30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further</a:t>
            </a:r>
            <a:r>
              <a:rPr dirty="0" sz="1400" spc="319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adding</a:t>
            </a:r>
            <a:r>
              <a:rPr dirty="0" sz="1400" spc="306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to</a:t>
            </a:r>
            <a:r>
              <a:rPr dirty="0" sz="1400" spc="32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the</a:t>
            </a:r>
            <a:r>
              <a:rPr dirty="0" sz="1400" spc="323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glory</a:t>
            </a:r>
            <a:r>
              <a:rPr dirty="0" sz="1400" spc="309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of</a:t>
            </a:r>
            <a:r>
              <a:rPr dirty="0" sz="1400" spc="311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our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esteemed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 </a:t>
            </a:r>
            <a:r>
              <a:rPr dirty="0" sz="1400">
                <a:solidFill>
                  <a:srgbClr val="002060"/>
                </a:solidFill>
                <a:latin typeface="PVSDMJ+BookAntiqua"/>
                <a:cs typeface="PVSDMJ+BookAntiqua"/>
              </a:rPr>
              <a:t>institution.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2009" y="2663719"/>
            <a:ext cx="4194326" cy="5565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RHKRCP+BookAntiqua-Bold"/>
                <a:cs typeface="RHKRCP+BookAntiqua-Bold"/>
              </a:rPr>
              <a:t>Winners:</a:t>
            </a:r>
          </a:p>
          <a:p>
            <a:pPr marL="0" marR="0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~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Dalmia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Vidya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Mandir,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Rajgangpur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–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First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Prize.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2009" y="3181197"/>
            <a:ext cx="211608" cy="252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2009" y="3181197"/>
            <a:ext cx="3957497" cy="6791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00" marR="0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Cash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Prize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-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4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Lacs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~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Dalmia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Vidya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Mandir,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Chirawa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–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Fifth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Prize.</a:t>
            </a:r>
          </a:p>
          <a:p>
            <a:pPr marL="91440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Cash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Prize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-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1.5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Lacs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2009" y="3607917"/>
            <a:ext cx="211608" cy="252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RHKRCP+BookAntiqua-Bold"/>
                <a:cs typeface="RHKRCP+BookAntiqua-Bold"/>
              </a:rPr>
              <a:t>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36144" y="5030432"/>
            <a:ext cx="1405612" cy="8389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Bamboo</a:t>
            </a: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Skill</a:t>
            </a:r>
          </a:p>
          <a:p>
            <a:pPr marL="162718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and</a:t>
            </a: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Combo</a:t>
            </a:r>
          </a:p>
          <a:p>
            <a:pPr marL="257968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Toilet</a:t>
            </a: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und</a:t>
            </a:r>
          </a:p>
          <a:p>
            <a:pPr marL="24130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Construction</a:t>
            </a:r>
          </a:p>
          <a:p>
            <a:pPr marL="20637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@</a:t>
            </a: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DVM</a:t>
            </a: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050" b="1">
                <a:solidFill>
                  <a:srgbClr val="ffffff"/>
                </a:solidFill>
                <a:latin typeface="RHKRCP+BookAntiqua-Bold"/>
                <a:cs typeface="RHKRCP+BookAntiqua-Bold"/>
              </a:rPr>
              <a:t>Rajgangpur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06621" y="5095259"/>
            <a:ext cx="1083778" cy="541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275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Manure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from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Biodegradable</a:t>
            </a:r>
          </a:p>
          <a:p>
            <a:pPr marL="272256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Waste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01686" y="5095259"/>
            <a:ext cx="1055861" cy="541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512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Hydroponics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System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Under</a:t>
            </a:r>
          </a:p>
          <a:p>
            <a:pPr marL="36512" marR="0">
              <a:lnSpc>
                <a:spcPts val="13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Construction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3551" y="5179079"/>
            <a:ext cx="1370047" cy="5417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Earthen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Pots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Water</a:t>
            </a:r>
          </a:p>
          <a:p>
            <a:pPr marL="395287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Cooler</a:t>
            </a:r>
          </a:p>
          <a:p>
            <a:pPr marL="68262" marR="0">
              <a:lnSpc>
                <a:spcPts val="13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@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DVM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Chirawa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52203" y="5191200"/>
            <a:ext cx="1234237" cy="508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987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Water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Sprinkler</a:t>
            </a:r>
          </a:p>
          <a:p>
            <a:pPr marL="307975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System</a:t>
            </a:r>
          </a:p>
          <a:p>
            <a:pPr marL="0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@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DVM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Chirawa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89860" y="5191200"/>
            <a:ext cx="1199312" cy="508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43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Cow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Dung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Heat</a:t>
            </a:r>
          </a:p>
          <a:p>
            <a:pPr marL="48418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Reflector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Paint</a:t>
            </a:r>
          </a:p>
          <a:p>
            <a:pPr marL="0" marR="0">
              <a:lnSpc>
                <a:spcPts val="1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@DVM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Chirawa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87023" y="5262899"/>
            <a:ext cx="1443669" cy="3741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0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Solar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Street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Lights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@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DVM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Rajgangpur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32008" y="5598179"/>
            <a:ext cx="1234236" cy="206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@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DVM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Chirawa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07218" y="5598179"/>
            <a:ext cx="1443669" cy="206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@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DVM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100" b="1">
                <a:solidFill>
                  <a:srgbClr val="ffffff"/>
                </a:solidFill>
                <a:latin typeface="RHKRCP+BookAntiqua-Bold"/>
                <a:cs typeface="RHKRCP+BookAntiqua-Bold"/>
              </a:rPr>
              <a:t>Rajgangpur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121974" y="6044839"/>
            <a:ext cx="38412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5752" y="253099"/>
            <a:ext cx="10778886" cy="975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Coaching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classes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have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been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organized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prepare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students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for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entrance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examinations.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046" y="1261774"/>
            <a:ext cx="10750043" cy="1838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Coaching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classes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introduced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catering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preparing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preparatory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entrance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exams,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aim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equipping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board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exams.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DVM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located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Dalmiapuram,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Rajgangpur,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Chirawa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taken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initiative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prepare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their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these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exams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introducing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external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coaching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teams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conduct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additional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classes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premises.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5751" y="3138935"/>
            <a:ext cx="8943170" cy="975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CBSE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Affiliation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setting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up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National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Open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Learning(NIOS).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5751" y="4217010"/>
            <a:ext cx="11080700" cy="1838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DVM,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Dalmiapuram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2400" spc="1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undergone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conversion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Central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Board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Secondary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(CBSE)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curriculum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till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2029.</a:t>
            </a:r>
            <a:r>
              <a:rPr dirty="0" sz="2400" spc="-15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Additionally,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two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existing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extended,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plans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underway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establish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three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new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Furthermore,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National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Institute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Open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(NIOS)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centers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opened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DVM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Dalmiapurma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Chirawa,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plans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another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center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Rajgangpur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currently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progress.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9272" y="359118"/>
            <a:ext cx="10126330" cy="975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Students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have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been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incentivized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engage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national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local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contests,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well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ISRO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RDC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camps.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272" y="1533595"/>
            <a:ext cx="11534503" cy="18386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Vidya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Mandir,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located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Dalmiapuram,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achieved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runner-up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position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National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Level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Nukkad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Natak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Competition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GRIHA.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Furthermore,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Master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Ankan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Saxena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from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Vidya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Mandir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Chirawa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participated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RDC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Camp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Delhi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attended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Space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Camp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ISRO.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Additionally,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Master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Ayansh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claimed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International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World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Record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(IBR)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Rhymes.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2249" y="6201280"/>
            <a:ext cx="3045944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DVM,Dalmiapuram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Nukkad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Natak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34747" y="6190064"/>
            <a:ext cx="6233999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Master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Ankan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Saxena,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Chirawa</a:t>
            </a:r>
            <a:r>
              <a:rPr dirty="0" sz="1400" spc="1278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Master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Ayansh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Das,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4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Rajgangpur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2500" y="374962"/>
            <a:ext cx="10824871" cy="1463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expansion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education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vertical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led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opening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new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remote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areas,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infrastructure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development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been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top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priority.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316" y="1966520"/>
            <a:ext cx="6496049" cy="2148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organization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is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committed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delivering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quality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remote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regions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India.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part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this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mission,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we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are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consistently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expanding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reach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underdeveloped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areas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Meghalaya,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Umaransoo,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Lanka,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objective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establishing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new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enhancing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existing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ones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state-of-the-art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facilities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ensure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provision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quality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9892" y="4128998"/>
            <a:ext cx="325697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Inaugration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Thangskai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20782" y="6087108"/>
            <a:ext cx="272300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New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Kadapa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18439" y="6110179"/>
            <a:ext cx="3757195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New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Building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DVM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Dalmiapuram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3230" y="332613"/>
            <a:ext cx="10418126" cy="975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Teachers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are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undergoing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60-hour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training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session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keep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them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updated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with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new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trends.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9389" y="1566071"/>
            <a:ext cx="8017764" cy="47647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Under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guidance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Dr.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Rosetta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Williams,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CEO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Vidya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Mandir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comprehensive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60-hour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training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session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plan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integrated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all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Vidya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Mandir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teachers.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mandatory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all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heads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ensure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that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staff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members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receive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one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training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regular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basis,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goal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completing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60-hour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target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December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2023,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covering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60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different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topics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based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new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trends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CBSE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NEP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2020.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training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aims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make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teachers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aware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CBSE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rules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regulations,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well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new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trends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teaching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methodology,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step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towards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transformation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preparing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future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advanced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world.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Upon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completion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training,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feedback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from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all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teachers,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along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their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signatures,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collected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ensure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success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training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initiative.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9980" y="558912"/>
            <a:ext cx="10374234" cy="975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been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certified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with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SQAA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dynamic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evolving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CBSE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2025" y="3680911"/>
            <a:ext cx="1333686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Rajgangpur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84675" y="3679542"/>
            <a:ext cx="1003287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Chirawa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76079" y="5853240"/>
            <a:ext cx="1524000" cy="291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Dalmiapuram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309" y="224401"/>
            <a:ext cx="2082775" cy="544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101" y="1336457"/>
            <a:ext cx="11647578" cy="4033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Vidya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Mandir,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committed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providing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high-quality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preparing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success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rapidly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evolving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world.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recognition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transformative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age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which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live,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dedicated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not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only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but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also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professional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development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teachers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all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levels.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implementation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cutting-edge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technologies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such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Smart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Class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ERP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LMS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just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beginning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efforts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create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technologically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advanced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forward-thinking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school.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Through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expansion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remote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areas,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aim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provide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best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possible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leveraging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latest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technological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advancements.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Additionally,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free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Dalmiapuram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NIOS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centers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initiatives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that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ensure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child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left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behind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their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maintain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sense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cultural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stability,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also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offer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Bharat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Gaurav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curriculum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oral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Sanskrit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keep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connected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their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roots.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0101" y="5359817"/>
            <a:ext cx="11104525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Furthermore,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committed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environmental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preservation,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evidenced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DVM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Rajgangpur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winning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Green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Award.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9673" y="790160"/>
            <a:ext cx="10772646" cy="1210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29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educational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institution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made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noteworthy</a:t>
            </a:r>
          </a:p>
          <a:p>
            <a:pPr marL="1269206" marR="0">
              <a:lnSpc>
                <a:spcPts val="4429"/>
              </a:lnSpc>
              <a:spcBef>
                <a:spcPts val="370"/>
              </a:spcBef>
              <a:spcAft>
                <a:spcPts val="0"/>
              </a:spcAft>
            </a:pP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strides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pursuit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its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40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objectives.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8124" y="2718662"/>
            <a:ext cx="1340463" cy="328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BHARAT</a:t>
            </a: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GAURAV</a:t>
            </a:r>
          </a:p>
          <a:p>
            <a:pPr marL="365125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YATRA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4769" y="2950699"/>
            <a:ext cx="1470787" cy="4655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6068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NATIONAL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INSTITUTE</a:t>
            </a: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OF</a:t>
            </a: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OPEN</a:t>
            </a:r>
          </a:p>
          <a:p>
            <a:pPr marL="245268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SCHOOLING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30040" y="3045770"/>
            <a:ext cx="1139825" cy="328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All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Vidya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Mandir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Schools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37014" y="3075077"/>
            <a:ext cx="1156949" cy="191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CBSE</a:t>
            </a: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SCHOOLS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15878" y="3114529"/>
            <a:ext cx="1093471" cy="328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STATE</a:t>
            </a: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 </a:t>
            </a: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BOARD</a:t>
            </a:r>
          </a:p>
          <a:p>
            <a:pPr marL="148431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 u="sng">
                <a:solidFill>
                  <a:srgbClr val="ffffff"/>
                </a:solidFill>
                <a:latin typeface="RHKRCP+BookAntiqua-Bold"/>
                <a:cs typeface="RHKRCP+BookAntiqua-Bold"/>
              </a:rPr>
              <a:t>SCHOOLS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46236" y="3276804"/>
            <a:ext cx="1421002" cy="343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Vidya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Mandir,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Chirawa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30040" y="3373430"/>
            <a:ext cx="1141095" cy="328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Bal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Bharti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School,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Bahadurgarh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62567" y="3414967"/>
            <a:ext cx="1421003" cy="328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Vidya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Mandir,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Dalmiapuram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04762" y="3441637"/>
            <a:ext cx="1462404" cy="328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Company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High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School,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Kalyanpur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46236" y="3634944"/>
            <a:ext cx="1421002" cy="343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Vidya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Mandir,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Dalmiapuram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30040" y="3701090"/>
            <a:ext cx="1384553" cy="328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Public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School,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Sutrapada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362567" y="3742627"/>
            <a:ext cx="1421003" cy="328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Vidya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Mandir,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Chirawa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(Af)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04762" y="3769297"/>
            <a:ext cx="1176527" cy="465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Higher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Secondary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School,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Dalmiapuram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46236" y="3993084"/>
            <a:ext cx="1421002" cy="343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Vidya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Mandir,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Rajgangpur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30040" y="4028750"/>
            <a:ext cx="1365506" cy="6026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Akshya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Pratishthan,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New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Delhi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(Dalmia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Initiative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For</a:t>
            </a:r>
          </a:p>
          <a:p>
            <a:pPr marL="0" marR="0">
              <a:lnSpc>
                <a:spcPts val="10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Special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Children)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362567" y="4070287"/>
            <a:ext cx="1421003" cy="3283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Dalmia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Vidya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Mandir,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Rajgangpur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 </a:t>
            </a:r>
            <a:r>
              <a:rPr dirty="0" sz="1000">
                <a:solidFill>
                  <a:srgbClr val="ffffff"/>
                </a:solidFill>
                <a:latin typeface="PVSDMJ+BookAntiqua"/>
                <a:cs typeface="PVSDMJ+BookAntiqua"/>
              </a:rPr>
              <a:t>(Af)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96261" y="4071218"/>
            <a:ext cx="4809529" cy="8557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7379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Visit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us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at:</a:t>
            </a:r>
          </a:p>
          <a:p>
            <a:pPr marL="0" marR="0">
              <a:lnSpc>
                <a:spcPts val="2657"/>
              </a:lnSpc>
              <a:spcBef>
                <a:spcPts val="236"/>
              </a:spcBef>
              <a:spcAft>
                <a:spcPts val="0"/>
              </a:spcAft>
            </a:pPr>
            <a:r>
              <a:rPr dirty="0" sz="2400" b="1" u="sng">
                <a:solidFill>
                  <a:srgbClr val="0563c1"/>
                </a:solidFill>
                <a:latin typeface="KHKHVM+TimesNewRomanPS-BoldMT"/>
                <a:cs typeface="KHKHVM+TimesNewRomanPS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www.dalmiavidyamandir.educatio</a:t>
            </a:r>
            <a:r>
              <a:rPr dirty="0" sz="2400" b="1">
                <a:solidFill>
                  <a:srgbClr val="0563c1"/>
                </a:solidFill>
                <a:latin typeface="KHKHVM+TimesNewRomanPS-BoldMT"/>
                <a:cs typeface="KHKHVM+TimesNewRomanPS-Bold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2511" y="281854"/>
            <a:ext cx="10452202" cy="55317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135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Efforts,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standards,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strategies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aimed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at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implementing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</a:t>
            </a:r>
          </a:p>
          <a:p>
            <a:pPr marL="28135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comprehensive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approach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delivering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high-quality</a:t>
            </a:r>
          </a:p>
          <a:p>
            <a:pPr marL="28135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education.</a:t>
            </a:r>
          </a:p>
          <a:p>
            <a:pPr marL="0" marR="0">
              <a:lnSpc>
                <a:spcPts val="1609"/>
              </a:lnSpc>
              <a:spcBef>
                <a:spcPts val="187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implemented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comprehensive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approach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standardizing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every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facet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including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development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logo,</a:t>
            </a:r>
          </a:p>
          <a:p>
            <a:pPr marL="285750" marR="0">
              <a:lnSpc>
                <a:spcPts val="1550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motto,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website.</a:t>
            </a:r>
          </a:p>
          <a:p>
            <a:pPr marL="0" marR="0">
              <a:lnSpc>
                <a:spcPts val="1609"/>
              </a:lnSpc>
              <a:spcBef>
                <a:spcPts val="73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Standard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Operating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Procedure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manuals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written,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along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Bylaws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Policies.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implemented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Uniform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policy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promote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brand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building.</a:t>
            </a:r>
          </a:p>
          <a:p>
            <a:pPr marL="0" marR="0">
              <a:lnSpc>
                <a:spcPts val="1609"/>
              </a:lnSpc>
              <a:spcBef>
                <a:spcPts val="2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Intensive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exam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coaching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provided,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resulting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excellent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Board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results.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Building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Renovations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undertaken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introduced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ERP,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LMS,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Smart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Classes.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Staff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appraisal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training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are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ongoing,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requirement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60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hours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per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annum.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financially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self-sufficient</a:t>
            </a:r>
          </a:p>
          <a:p>
            <a:pPr marL="0" marR="0">
              <a:lnSpc>
                <a:spcPts val="1609"/>
              </a:lnSpc>
              <a:spcBef>
                <a:spcPts val="2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Bharat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Gaurav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Yatra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curriculum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introduced,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along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oral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Sanskrit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curriculum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from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Nursery.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Implementation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Core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promises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curriculum.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coordination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G20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activities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instrumental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driving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transformation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plan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students'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academic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excellence.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alumni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program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established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connect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former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new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generation.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also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initiated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Gau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Roti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Bin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project,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along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green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projects,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tree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plantation,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other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environmental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initiatives.</a:t>
            </a:r>
          </a:p>
          <a:p>
            <a:pPr marL="0" marR="0">
              <a:lnSpc>
                <a:spcPts val="1609"/>
              </a:lnSpc>
              <a:spcBef>
                <a:spcPts val="2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Coaching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classes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organized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prepare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entrance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examinations.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CBSE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Affiliation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setting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up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National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Open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Learning(NIOS).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incentivized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engage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national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local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contests,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well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ISRO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RDC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camps.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expansion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vertical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led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opening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new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remote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areas,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infrastructure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development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top</a:t>
            </a:r>
          </a:p>
          <a:p>
            <a:pPr marL="285750" marR="0">
              <a:lnSpc>
                <a:spcPts val="1550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priority.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2511" y="5784915"/>
            <a:ext cx="6871842" cy="4558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Teachers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are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undergoing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60-hour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training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session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keep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them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updated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new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trends.</a:t>
            </a:r>
          </a:p>
          <a:p>
            <a:pPr marL="0" marR="0">
              <a:lnSpc>
                <a:spcPts val="1609"/>
              </a:lnSpc>
              <a:spcBef>
                <a:spcPts val="70"/>
              </a:spcBef>
              <a:spcAft>
                <a:spcPts val="0"/>
              </a:spcAft>
            </a:pPr>
            <a:r>
              <a:rPr dirty="0" sz="1450">
                <a:solidFill>
                  <a:srgbClr val="002060"/>
                </a:solidFill>
                <a:latin typeface="VAACWH+Wingdings-Regular"/>
                <a:cs typeface="VAACWH+Wingdings-Regular"/>
              </a:rPr>
              <a:t>ü</a:t>
            </a:r>
            <a:r>
              <a:rPr dirty="0" sz="1450" spc="748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certified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SQAA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dynamic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evolving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CBSE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1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0875" y="1623963"/>
            <a:ext cx="5252313" cy="2926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implemented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comprehensive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approach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to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standardizing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every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facet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education,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including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development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logo,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motto,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website.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03298" y="4503276"/>
            <a:ext cx="804391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u="sng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Mission: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35281" y="4714744"/>
            <a:ext cx="6556378" cy="572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327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stimulate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nurture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young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minds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which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strive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for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excellence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through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active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learning.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enable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children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become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thoughtful,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sensitive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respectful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global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citizens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with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a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progressive</a:t>
            </a:r>
          </a:p>
          <a:p>
            <a:pPr marL="2929929" marR="0">
              <a:lnSpc>
                <a:spcPts val="132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outlook.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61366" y="5448156"/>
            <a:ext cx="695783" cy="234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u="sng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Vision: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58127" y="5659624"/>
            <a:ext cx="6705448" cy="3897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provide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accessible,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affordable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contemporary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education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for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harmonious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development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mind,</a:t>
            </a:r>
          </a:p>
          <a:p>
            <a:pPr marL="1741635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body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soul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with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a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deep-rooted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value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1200" b="1">
                <a:solidFill>
                  <a:srgbClr val="ffffff"/>
                </a:solidFill>
                <a:latin typeface="KHKHVM+TimesNewRomanPS-BoldMT"/>
                <a:cs typeface="KHKHVM+TimesNewRomanPS-BoldMT"/>
              </a:rPr>
              <a:t>system.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0663" y="521005"/>
            <a:ext cx="7362404" cy="1463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Standard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Operating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Procedure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manuals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have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been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written,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along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with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Bylaws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Policies.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0956" y="2168006"/>
            <a:ext cx="5912768" cy="1472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Standard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Operating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Procedures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(SOPs)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are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comprehensive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manuals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that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outline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methodologies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plans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day-to-day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operations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0663" y="3830144"/>
            <a:ext cx="6955133" cy="2495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implemented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Uniform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policy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to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promote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brand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building.</a:t>
            </a:r>
          </a:p>
          <a:p>
            <a:pPr marL="80293" marR="0">
              <a:lnSpc>
                <a:spcPts val="2657"/>
              </a:lnSpc>
              <a:spcBef>
                <a:spcPts val="615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standardized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uniform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proposed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all</a:t>
            </a:r>
          </a:p>
          <a:p>
            <a:pPr marL="80293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verticals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Vidya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Mandir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aim</a:t>
            </a:r>
          </a:p>
          <a:p>
            <a:pPr marL="80293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implementing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uniformity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through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use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</a:p>
          <a:p>
            <a:pPr marL="80293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uniforms.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8030" y="491638"/>
            <a:ext cx="5996492" cy="14635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Intensive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exam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coaching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been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provided,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resulting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excellent</a:t>
            </a:r>
          </a:p>
          <a:p>
            <a:pPr marL="0" marR="0">
              <a:lnSpc>
                <a:spcPts val="3543"/>
              </a:lnSpc>
              <a:spcBef>
                <a:spcPts val="29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Board</a:t>
            </a:r>
            <a:r>
              <a:rPr dirty="0" sz="3200" spc="1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results.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178" y="2279015"/>
            <a:ext cx="4228794" cy="29359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employing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personalized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intensive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teaching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approach,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coupled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execution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comprehensive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transformation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strategy,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attained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exceptional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board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results.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achieved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1st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division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score,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leading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178" y="5205096"/>
            <a:ext cx="4236720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remarkable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success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rate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100%.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2376" y="529004"/>
            <a:ext cx="7825458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Building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Renovations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have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been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undertaken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375" y="1232172"/>
            <a:ext cx="4201668" cy="22044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Renovations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been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carried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buildings,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resulting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refreshed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standardized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appearance,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thereby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elevating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overall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quality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facilities.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2375" y="3566357"/>
            <a:ext cx="10205517" cy="19692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introduced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ERP,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LMS,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Smart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Classes.</a:t>
            </a:r>
          </a:p>
          <a:p>
            <a:pPr marL="0" marR="0">
              <a:lnSpc>
                <a:spcPts val="2657"/>
              </a:lnSpc>
              <a:spcBef>
                <a:spcPts val="364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implementation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ERP,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LMS,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Smart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Classes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ushered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wave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digitization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schools,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rendering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future-ready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2375" y="5525738"/>
            <a:ext cx="4610100" cy="7414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equipped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keep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pace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rapidly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evolving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world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education.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2742" y="374460"/>
            <a:ext cx="10656219" cy="975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Staff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appraisal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and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training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are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ongoing,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with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requirement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60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hours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per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annum.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742" y="1457361"/>
            <a:ext cx="5868314" cy="22044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staff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appraisal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process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closely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aligned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various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factors,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including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staff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performance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outcomes,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transformation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plan,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curriculum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planning,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activity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calendars,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remedial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classes,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other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relevant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considerations.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1481" y="4173732"/>
            <a:ext cx="6742178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school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financially</a:t>
            </a:r>
            <a:r>
              <a:rPr dirty="0" sz="3200" spc="27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self-sufficient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1481" y="4885572"/>
            <a:ext cx="10917634" cy="1107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majority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operate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financial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independence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maintain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surplus.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remuneration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teachers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fulfillment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basic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requirements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are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achieved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without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external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support.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5996" y="213343"/>
            <a:ext cx="10462769" cy="975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The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Bharat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Gaurav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Yatra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curriculum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has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been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introduced,</a:t>
            </a:r>
          </a:p>
          <a:p>
            <a:pPr marL="0" marR="0">
              <a:lnSpc>
                <a:spcPts val="3543"/>
              </a:lnSpc>
              <a:spcBef>
                <a:spcPts val="346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along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with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an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oral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Sanskrit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curriculum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from</a:t>
            </a:r>
            <a:r>
              <a:rPr dirty="0" sz="3200" spc="12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Nursery.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5996" y="1210840"/>
            <a:ext cx="7795569" cy="2570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guidance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support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esteemed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visionaries,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DVM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team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has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undertaken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special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initiative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known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as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"BHARAT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GAURAV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YATRA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CURRICULUM"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foster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instill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sense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patriotism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nationalism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among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both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teachers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and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students.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Additionally,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introduction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Sanskrit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curriculum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aims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raise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awareness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our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ancestral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language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among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children.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5996" y="3797408"/>
            <a:ext cx="8657477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Implementation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of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Dalmia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Core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promises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in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 </a:t>
            </a:r>
            <a:r>
              <a:rPr dirty="0" sz="3200" b="1">
                <a:solidFill>
                  <a:srgbClr val="002060"/>
                </a:solidFill>
                <a:latin typeface="KHKHVM+TimesNewRomanPS-BoldMT"/>
                <a:cs typeface="KHKHVM+TimesNewRomanPS-BoldMT"/>
              </a:rPr>
              <a:t>curr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5996" y="4712596"/>
            <a:ext cx="4761939" cy="375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curriculum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school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syllabus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5996" y="5078356"/>
            <a:ext cx="6048146" cy="1107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incorporates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19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parameters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of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Dalmia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Core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Promises,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with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a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primary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focus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on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leadership,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to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instill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essential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values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in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the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 </a:t>
            </a:r>
            <a:r>
              <a:rPr dirty="0" sz="2400">
                <a:solidFill>
                  <a:srgbClr val="002060"/>
                </a:solidFill>
                <a:latin typeface="HKCNTD+TimesNewRomanPSMT"/>
                <a:cs typeface="HKCNTD+TimesNewRomanPSMT"/>
              </a:rPr>
              <a:t>students.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2023-09-01T01:04:07-05:00</dcterms:modified>
</cp:coreProperties>
</file>